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9" r:id="rId3"/>
    <p:sldId id="260" r:id="rId4"/>
    <p:sldId id="261" r:id="rId5"/>
    <p:sldId id="265" r:id="rId6"/>
    <p:sldId id="257" r:id="rId7"/>
    <p:sldId id="258" r:id="rId8"/>
    <p:sldId id="281" r:id="rId9"/>
    <p:sldId id="268" r:id="rId10"/>
    <p:sldId id="269" r:id="rId11"/>
    <p:sldId id="270" r:id="rId12"/>
    <p:sldId id="271" r:id="rId13"/>
    <p:sldId id="272" r:id="rId14"/>
    <p:sldId id="273" r:id="rId15"/>
    <p:sldId id="282" r:id="rId16"/>
    <p:sldId id="274" r:id="rId17"/>
    <p:sldId id="275" r:id="rId18"/>
    <p:sldId id="262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30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66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3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5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06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9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3/8/2021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40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22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33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3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0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4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2F9FCC-C399-4ABE-8576-5D247FF0E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13189"/>
            <a:ext cx="5797883" cy="266700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>
                <a:solidFill>
                  <a:schemeClr val="tx2"/>
                </a:solidFill>
              </a:rPr>
              <a:t>Computational Fluid Dynamics II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H-Grid and C-Grid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Grid Generation</a:t>
            </a:r>
            <a:endParaRPr lang="en-ID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CA0BC-A6D3-48A2-8F09-1CFCF28D1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08788"/>
            <a:ext cx="5797882" cy="1785690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>
                <a:solidFill>
                  <a:schemeClr val="tx2"/>
                </a:solidFill>
              </a:rPr>
              <a:t>Muhammad Nauval Hamzah – 23620024</a:t>
            </a:r>
          </a:p>
          <a:p>
            <a:pPr algn="l"/>
            <a:r>
              <a:rPr lang="en-US" sz="2200" dirty="0">
                <a:solidFill>
                  <a:schemeClr val="tx2"/>
                </a:solidFill>
              </a:rPr>
              <a:t>Mohammad </a:t>
            </a:r>
            <a:r>
              <a:rPr lang="en-US" sz="2200" dirty="0" err="1">
                <a:solidFill>
                  <a:schemeClr val="tx2"/>
                </a:solidFill>
              </a:rPr>
              <a:t>Zaini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Ma’ruf</a:t>
            </a:r>
            <a:r>
              <a:rPr lang="en-US" sz="2200" dirty="0">
                <a:solidFill>
                  <a:schemeClr val="tx2"/>
                </a:solidFill>
              </a:rPr>
              <a:t> - 23620015</a:t>
            </a:r>
            <a:endParaRPr lang="en-ID" sz="2200" dirty="0">
              <a:solidFill>
                <a:schemeClr val="tx2"/>
              </a:solidFill>
            </a:endParaRPr>
          </a:p>
        </p:txBody>
      </p:sp>
      <p:pic>
        <p:nvPicPr>
          <p:cNvPr id="30" name="Picture 3" descr="Chart&#10;&#10;Description automatically generated">
            <a:extLst>
              <a:ext uri="{FF2B5EF4-FFF2-40B4-BE49-F238E27FC236}">
                <a16:creationId xmlns:a16="http://schemas.microsoft.com/office/drawing/2014/main" id="{9664A4DF-4AEE-4F40-9E6B-A636D575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34" r="12499" b="-1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31" name="Rectangle 19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613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E2D4D429-6009-4AB2-BF88-7A81021C7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25" y="1055078"/>
            <a:ext cx="10253549" cy="4991662"/>
          </a:xfrm>
        </p:spPr>
      </p:pic>
    </p:spTree>
    <p:extLst>
      <p:ext uri="{BB962C8B-B14F-4D97-AF65-F5344CB8AC3E}">
        <p14:creationId xmlns:p14="http://schemas.microsoft.com/office/powerpoint/2010/main" val="2565823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D11F93CD-3582-4A5B-98D1-335EDB832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01" y="954270"/>
            <a:ext cx="10166859" cy="4949459"/>
          </a:xfrm>
        </p:spPr>
      </p:pic>
    </p:spTree>
    <p:extLst>
      <p:ext uri="{BB962C8B-B14F-4D97-AF65-F5344CB8AC3E}">
        <p14:creationId xmlns:p14="http://schemas.microsoft.com/office/powerpoint/2010/main" val="1896391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diagram&#10;&#10;Description automatically generated">
            <a:extLst>
              <a:ext uri="{FF2B5EF4-FFF2-40B4-BE49-F238E27FC236}">
                <a16:creationId xmlns:a16="http://schemas.microsoft.com/office/drawing/2014/main" id="{8A058E62-85FE-4944-8AA9-30D4D9EDE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67" y="1949450"/>
            <a:ext cx="8618665" cy="4195763"/>
          </a:xfrm>
        </p:spPr>
      </p:pic>
    </p:spTree>
    <p:extLst>
      <p:ext uri="{BB962C8B-B14F-4D97-AF65-F5344CB8AC3E}">
        <p14:creationId xmlns:p14="http://schemas.microsoft.com/office/powerpoint/2010/main" val="3535232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F739837-3A89-43CA-9B8A-9B45D8A00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03" y="1237957"/>
            <a:ext cx="9848993" cy="4794715"/>
          </a:xfrm>
        </p:spPr>
      </p:pic>
    </p:spTree>
    <p:extLst>
      <p:ext uri="{BB962C8B-B14F-4D97-AF65-F5344CB8AC3E}">
        <p14:creationId xmlns:p14="http://schemas.microsoft.com/office/powerpoint/2010/main" val="929616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C9E94819-5550-42D0-ACA7-1ADF93496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36" y="1331118"/>
            <a:ext cx="9518009" cy="4633584"/>
          </a:xfrm>
        </p:spPr>
      </p:pic>
    </p:spTree>
    <p:extLst>
      <p:ext uri="{BB962C8B-B14F-4D97-AF65-F5344CB8AC3E}">
        <p14:creationId xmlns:p14="http://schemas.microsoft.com/office/powerpoint/2010/main" val="3114269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0DFE-FCB3-4B7E-A78A-8FAF0FA4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H-Grid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E6555-97BD-43CE-B230-1E06AFE90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41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DEC690-83F5-441A-AB96-D2838302C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0104"/>
            <a:ext cx="12192000" cy="603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1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1D342-BE81-4FE5-9D87-023E7CE9D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781"/>
            <a:ext cx="12192000" cy="604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26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1D8EB-204C-4117-AE6B-85968EE6B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30" y="0"/>
            <a:ext cx="102273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61C180-184B-4893-93AE-57CF0C0888A8}"/>
              </a:ext>
            </a:extLst>
          </p:cNvPr>
          <p:cNvSpPr txBox="1"/>
          <p:nvPr/>
        </p:nvSpPr>
        <p:spPr>
          <a:xfrm>
            <a:off x="10390375" y="4581128"/>
            <a:ext cx="1673856" cy="18466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Mesh Area</a:t>
            </a:r>
          </a:p>
          <a:p>
            <a:r>
              <a:rPr lang="en-US" sz="1600" dirty="0"/>
              <a:t>min = 2.14e-04</a:t>
            </a:r>
          </a:p>
          <a:p>
            <a:r>
              <a:rPr lang="en-US" sz="1600" dirty="0"/>
              <a:t>max = 0.1574</a:t>
            </a:r>
          </a:p>
          <a:p>
            <a:endParaRPr lang="en-US" sz="1600" dirty="0"/>
          </a:p>
          <a:p>
            <a:r>
              <a:rPr lang="en-US" sz="1600" dirty="0"/>
              <a:t>Skewness</a:t>
            </a:r>
          </a:p>
          <a:p>
            <a:r>
              <a:rPr lang="en-US" sz="1600" dirty="0"/>
              <a:t>min = 0.00e+00</a:t>
            </a:r>
          </a:p>
          <a:p>
            <a:r>
              <a:rPr lang="en-US" sz="1600" dirty="0"/>
              <a:t>max = 0.8033</a:t>
            </a:r>
          </a:p>
        </p:txBody>
      </p:sp>
    </p:spTree>
    <p:extLst>
      <p:ext uri="{BB962C8B-B14F-4D97-AF65-F5344CB8AC3E}">
        <p14:creationId xmlns:p14="http://schemas.microsoft.com/office/powerpoint/2010/main" val="1822213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2D4B4-FA63-4632-BC16-3E67A8125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30" y="0"/>
            <a:ext cx="10227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50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5466D19-2AD2-4311-898E-553EA6785325}"/>
              </a:ext>
            </a:extLst>
          </p:cNvPr>
          <p:cNvGrpSpPr/>
          <p:nvPr/>
        </p:nvGrpSpPr>
        <p:grpSpPr>
          <a:xfrm>
            <a:off x="1307468" y="332688"/>
            <a:ext cx="9577064" cy="6192624"/>
            <a:chOff x="335360" y="332656"/>
            <a:chExt cx="9577064" cy="6192624"/>
          </a:xfrm>
        </p:grpSpPr>
        <p:sp>
          <p:nvSpPr>
            <p:cNvPr id="5" name="Flowchart: Data 4">
              <a:extLst>
                <a:ext uri="{FF2B5EF4-FFF2-40B4-BE49-F238E27FC236}">
                  <a16:creationId xmlns:a16="http://schemas.microsoft.com/office/drawing/2014/main" id="{31CCC637-27A4-4590-9787-A5FEB6C7B7B3}"/>
                </a:ext>
              </a:extLst>
            </p:cNvPr>
            <p:cNvSpPr/>
            <p:nvPr/>
          </p:nvSpPr>
          <p:spPr>
            <a:xfrm>
              <a:off x="839704" y="1772816"/>
              <a:ext cx="2592000" cy="1224000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Boundary Configuration</a:t>
              </a:r>
            </a:p>
            <a:p>
              <a:pPr algn="ctr"/>
              <a:r>
                <a:rPr lang="en-US" sz="1600" dirty="0"/>
                <a:t>chord</a:t>
              </a:r>
            </a:p>
            <a:p>
              <a:pPr algn="ctr"/>
              <a:r>
                <a:rPr lang="en-US" sz="1600" dirty="0"/>
                <a:t>thickness</a:t>
              </a:r>
            </a:p>
          </p:txBody>
        </p:sp>
        <p:sp>
          <p:nvSpPr>
            <p:cNvPr id="6" name="Flowchart: Data 5">
              <a:extLst>
                <a:ext uri="{FF2B5EF4-FFF2-40B4-BE49-F238E27FC236}">
                  <a16:creationId xmlns:a16="http://schemas.microsoft.com/office/drawing/2014/main" id="{8507F1C6-E49E-49A6-B3B8-8EB6A060846C}"/>
                </a:ext>
              </a:extLst>
            </p:cNvPr>
            <p:cNvSpPr/>
            <p:nvPr/>
          </p:nvSpPr>
          <p:spPr>
            <a:xfrm>
              <a:off x="4224192" y="1196752"/>
              <a:ext cx="3600000" cy="1440000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Nodal Configuration</a:t>
              </a:r>
            </a:p>
            <a:p>
              <a:pPr algn="ctr"/>
              <a:r>
                <a:rPr lang="en-US" sz="1600" dirty="0" err="1"/>
                <a:t>jMax</a:t>
              </a:r>
              <a:r>
                <a:rPr lang="en-US" sz="1600" dirty="0"/>
                <a:t>, </a:t>
              </a:r>
              <a:r>
                <a:rPr lang="en-US" sz="1600" dirty="0" err="1"/>
                <a:t>nairfoil</a:t>
              </a:r>
              <a:r>
                <a:rPr lang="en-US" sz="1600" dirty="0"/>
                <a:t>, </a:t>
              </a:r>
              <a:r>
                <a:rPr lang="en-US" sz="1600" dirty="0" err="1"/>
                <a:t>ngap</a:t>
              </a:r>
              <a:r>
                <a:rPr lang="en-US" sz="1600" dirty="0"/>
                <a:t>, </a:t>
              </a:r>
              <a:r>
                <a:rPr lang="en-US" sz="1600" dirty="0" err="1"/>
                <a:t>nflap</a:t>
              </a:r>
              <a:r>
                <a:rPr lang="en-US" sz="1600" dirty="0"/>
                <a:t>, </a:t>
              </a:r>
              <a:r>
                <a:rPr lang="en-US" sz="1600" dirty="0" err="1"/>
                <a:t>nAirfoilWake</a:t>
              </a:r>
              <a:r>
                <a:rPr lang="en-US" sz="1600" dirty="0"/>
                <a:t>, </a:t>
              </a:r>
              <a:r>
                <a:rPr lang="en-US" sz="1600" dirty="0" err="1"/>
                <a:t>nOutflow</a:t>
              </a:r>
              <a:endParaRPr lang="en-US" sz="16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8D1883-6992-4868-AF75-7BDAD30DC07B}"/>
                </a:ext>
              </a:extLst>
            </p:cNvPr>
            <p:cNvSpPr/>
            <p:nvPr/>
          </p:nvSpPr>
          <p:spPr>
            <a:xfrm>
              <a:off x="4224192" y="2924944"/>
              <a:ext cx="3600000" cy="122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nwake</a:t>
              </a:r>
              <a:r>
                <a:rPr lang="en-US" sz="1600" dirty="0"/>
                <a:t> = </a:t>
              </a:r>
              <a:r>
                <a:rPr lang="en-US" sz="1600" dirty="0" err="1"/>
                <a:t>nAirfoilWake</a:t>
              </a:r>
              <a:r>
                <a:rPr lang="en-US" sz="1600" dirty="0"/>
                <a:t> + </a:t>
              </a:r>
              <a:r>
                <a:rPr lang="en-US" sz="1600" dirty="0" err="1"/>
                <a:t>nOutflow</a:t>
              </a:r>
              <a:r>
                <a:rPr lang="en-US" sz="1600" dirty="0"/>
                <a:t> - 1</a:t>
              </a:r>
            </a:p>
            <a:p>
              <a:pPr algn="ctr"/>
              <a:r>
                <a:rPr lang="en-US" sz="1600" dirty="0" err="1"/>
                <a:t>imax</a:t>
              </a:r>
              <a:r>
                <a:rPr lang="en-US" sz="1600" dirty="0"/>
                <a:t> = 2*</a:t>
              </a:r>
              <a:r>
                <a:rPr lang="en-US" sz="1600" dirty="0" err="1"/>
                <a:t>nAirfoil</a:t>
              </a:r>
              <a:r>
                <a:rPr lang="en-US" sz="1600" dirty="0"/>
                <a:t> + 2*</a:t>
              </a:r>
              <a:r>
                <a:rPr lang="en-US" sz="1600" dirty="0" err="1"/>
                <a:t>nWake</a:t>
              </a:r>
              <a:r>
                <a:rPr lang="en-US" sz="1600" dirty="0"/>
                <a:t> + 2*</a:t>
              </a:r>
              <a:r>
                <a:rPr lang="en-US" sz="1600" dirty="0" err="1"/>
                <a:t>nflap</a:t>
              </a:r>
              <a:r>
                <a:rPr lang="en-US" sz="1600" dirty="0"/>
                <a:t> + 2*</a:t>
              </a:r>
              <a:r>
                <a:rPr lang="en-US" sz="1600" dirty="0" err="1"/>
                <a:t>nwake</a:t>
              </a:r>
              <a:r>
                <a:rPr lang="en-US" sz="1600" dirty="0"/>
                <a:t> - 7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DA365EA-7D8C-4D6F-BBA8-44F33BE4BD50}"/>
                </a:ext>
              </a:extLst>
            </p:cNvPr>
            <p:cNvSpPr/>
            <p:nvPr/>
          </p:nvSpPr>
          <p:spPr>
            <a:xfrm>
              <a:off x="335360" y="3284984"/>
              <a:ext cx="3600000" cy="14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gap = 0.1*chord</a:t>
              </a:r>
            </a:p>
            <a:p>
              <a:pPr algn="ctr"/>
              <a:r>
                <a:rPr lang="en-US" sz="1600" dirty="0"/>
                <a:t>flap = 0.2*chord</a:t>
              </a:r>
            </a:p>
            <a:p>
              <a:pPr algn="ctr"/>
              <a:r>
                <a:rPr lang="en-US" sz="1600" dirty="0" err="1"/>
                <a:t>rOutflow</a:t>
              </a:r>
              <a:r>
                <a:rPr lang="en-US" sz="1600" dirty="0"/>
                <a:t> = 10*chord</a:t>
              </a:r>
            </a:p>
            <a:p>
              <a:pPr algn="ctr"/>
              <a:r>
                <a:rPr lang="en-US" sz="1600" dirty="0" err="1"/>
                <a:t>rFarfield</a:t>
              </a:r>
              <a:r>
                <a:rPr lang="en-US" sz="1600" dirty="0"/>
                <a:t> = 5*chord</a:t>
              </a:r>
            </a:p>
            <a:p>
              <a:pPr algn="ctr"/>
              <a:r>
                <a:rPr lang="en-US" sz="1600" dirty="0" err="1"/>
                <a:t>wakeChord</a:t>
              </a:r>
              <a:r>
                <a:rPr lang="en-US" sz="1600" dirty="0"/>
                <a:t> = 0.2*chord</a:t>
              </a:r>
            </a:p>
          </p:txBody>
        </p:sp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E2604EAC-EBC6-4407-BD57-95C858AB03D5}"/>
                </a:ext>
              </a:extLst>
            </p:cNvPr>
            <p:cNvSpPr/>
            <p:nvPr/>
          </p:nvSpPr>
          <p:spPr>
            <a:xfrm>
              <a:off x="1559496" y="332656"/>
              <a:ext cx="1152000" cy="1152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START</a:t>
              </a:r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88987053-4968-4239-8639-96D95246DA2D}"/>
                </a:ext>
              </a:extLst>
            </p:cNvPr>
            <p:cNvSpPr/>
            <p:nvPr/>
          </p:nvSpPr>
          <p:spPr>
            <a:xfrm>
              <a:off x="1847528" y="5013176"/>
              <a:ext cx="576000" cy="576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82B0CE2-C3D7-4FA5-B9BB-9C943746242F}"/>
                </a:ext>
              </a:extLst>
            </p:cNvPr>
            <p:cNvCxnSpPr>
              <a:cxnSpLocks/>
              <a:stCxn id="4" idx="4"/>
              <a:endCxn id="5" idx="1"/>
            </p:cNvCxnSpPr>
            <p:nvPr/>
          </p:nvCxnSpPr>
          <p:spPr>
            <a:xfrm>
              <a:off x="2135496" y="1484656"/>
              <a:ext cx="208" cy="288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7BB418-6024-4615-B384-7B11358D8DF4}"/>
                </a:ext>
              </a:extLst>
            </p:cNvPr>
            <p:cNvCxnSpPr>
              <a:cxnSpLocks/>
              <a:stCxn id="5" idx="4"/>
              <a:endCxn id="19" idx="0"/>
            </p:cNvCxnSpPr>
            <p:nvPr/>
          </p:nvCxnSpPr>
          <p:spPr>
            <a:xfrm flipH="1">
              <a:off x="2135360" y="2996816"/>
              <a:ext cx="344" cy="2881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2135635-F2E0-4A9D-8C77-F658CBE1DB37}"/>
                </a:ext>
              </a:extLst>
            </p:cNvPr>
            <p:cNvCxnSpPr>
              <a:cxnSpLocks/>
              <a:stCxn id="19" idx="2"/>
              <a:endCxn id="10" idx="0"/>
            </p:cNvCxnSpPr>
            <p:nvPr/>
          </p:nvCxnSpPr>
          <p:spPr>
            <a:xfrm>
              <a:off x="2135360" y="4724984"/>
              <a:ext cx="168" cy="288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1485956-5BCE-43F6-A201-9F96DE416F76}"/>
                </a:ext>
              </a:extLst>
            </p:cNvPr>
            <p:cNvSpPr/>
            <p:nvPr/>
          </p:nvSpPr>
          <p:spPr>
            <a:xfrm>
              <a:off x="5736192" y="332656"/>
              <a:ext cx="576000" cy="576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24B2043-6A79-4882-8082-8B572E6AA15B}"/>
                </a:ext>
              </a:extLst>
            </p:cNvPr>
            <p:cNvCxnSpPr>
              <a:cxnSpLocks/>
              <a:stCxn id="18" idx="4"/>
              <a:endCxn id="6" idx="1"/>
            </p:cNvCxnSpPr>
            <p:nvPr/>
          </p:nvCxnSpPr>
          <p:spPr>
            <a:xfrm>
              <a:off x="6024192" y="908656"/>
              <a:ext cx="0" cy="2880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0E6CDDC-50BC-42E1-9B9B-C2826706AE6D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>
              <a:off x="6024192" y="2636752"/>
              <a:ext cx="0" cy="288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E3F0E0-EBF5-4775-8553-2FD77F513BA9}"/>
                </a:ext>
              </a:extLst>
            </p:cNvPr>
            <p:cNvSpPr/>
            <p:nvPr/>
          </p:nvSpPr>
          <p:spPr>
            <a:xfrm>
              <a:off x="5123616" y="4437112"/>
              <a:ext cx="1800000" cy="122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Initialize Point Coordinates</a:t>
              </a:r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B9AB5E0-D1E0-4DCD-A35C-B82E3F59F6F0}"/>
                </a:ext>
              </a:extLst>
            </p:cNvPr>
            <p:cNvSpPr/>
            <p:nvPr/>
          </p:nvSpPr>
          <p:spPr>
            <a:xfrm>
              <a:off x="5736360" y="5949280"/>
              <a:ext cx="576000" cy="576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332E65-2016-43BB-90F1-BC4D7A7CA17F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6024192" y="4148944"/>
              <a:ext cx="232" cy="2881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A39318-B5E8-49D5-871A-6804613B32F2}"/>
                </a:ext>
              </a:extLst>
            </p:cNvPr>
            <p:cNvSpPr/>
            <p:nvPr/>
          </p:nvSpPr>
          <p:spPr>
            <a:xfrm>
              <a:off x="8112424" y="1196752"/>
              <a:ext cx="1800000" cy="122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Initialize Boundary Coordinates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C6736A7-00A4-4728-9666-F562D2779999}"/>
                </a:ext>
              </a:extLst>
            </p:cNvPr>
            <p:cNvSpPr/>
            <p:nvPr/>
          </p:nvSpPr>
          <p:spPr>
            <a:xfrm>
              <a:off x="8112080" y="2708920"/>
              <a:ext cx="1800000" cy="122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Boundary Normalization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5796195-963B-4731-9315-7F72A2EAD272}"/>
                </a:ext>
              </a:extLst>
            </p:cNvPr>
            <p:cNvCxnSpPr>
              <a:cxnSpLocks/>
              <a:stCxn id="24" idx="2"/>
              <a:endCxn id="26" idx="0"/>
            </p:cNvCxnSpPr>
            <p:nvPr/>
          </p:nvCxnSpPr>
          <p:spPr>
            <a:xfrm>
              <a:off x="6023616" y="5661112"/>
              <a:ext cx="744" cy="2881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146D97EE-54BA-46FF-808F-18B99717144F}"/>
                </a:ext>
              </a:extLst>
            </p:cNvPr>
            <p:cNvSpPr/>
            <p:nvPr/>
          </p:nvSpPr>
          <p:spPr>
            <a:xfrm>
              <a:off x="8724080" y="332656"/>
              <a:ext cx="576000" cy="5760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9F82409-C864-4AB4-AAD5-660F1F4F62DC}"/>
                </a:ext>
              </a:extLst>
            </p:cNvPr>
            <p:cNvSpPr/>
            <p:nvPr/>
          </p:nvSpPr>
          <p:spPr>
            <a:xfrm>
              <a:off x="8111848" y="4221088"/>
              <a:ext cx="1800000" cy="122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Boundary-Blended Control Function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3C78323-6F76-4159-8238-1F7EB1DAA129}"/>
                </a:ext>
              </a:extLst>
            </p:cNvPr>
            <p:cNvCxnSpPr>
              <a:cxnSpLocks/>
              <a:stCxn id="36" idx="4"/>
              <a:endCxn id="31" idx="0"/>
            </p:cNvCxnSpPr>
            <p:nvPr/>
          </p:nvCxnSpPr>
          <p:spPr>
            <a:xfrm>
              <a:off x="9012080" y="908656"/>
              <a:ext cx="344" cy="2880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061EB0C-C1B2-4FA6-8388-3C8A1FC5C72E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 flipH="1">
              <a:off x="9012080" y="2420752"/>
              <a:ext cx="344" cy="2881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7C284D0-6399-48DE-9EEB-EEE1316BCB88}"/>
                </a:ext>
              </a:extLst>
            </p:cNvPr>
            <p:cNvCxnSpPr>
              <a:cxnSpLocks/>
              <a:stCxn id="32" idx="2"/>
              <a:endCxn id="37" idx="0"/>
            </p:cNvCxnSpPr>
            <p:nvPr/>
          </p:nvCxnSpPr>
          <p:spPr>
            <a:xfrm flipH="1">
              <a:off x="9011848" y="3932920"/>
              <a:ext cx="232" cy="2881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Flowchart: Off-page Connector 44">
              <a:extLst>
                <a:ext uri="{FF2B5EF4-FFF2-40B4-BE49-F238E27FC236}">
                  <a16:creationId xmlns:a16="http://schemas.microsoft.com/office/drawing/2014/main" id="{53725001-B4E5-46FD-9F2A-E66B433580CA}"/>
                </a:ext>
              </a:extLst>
            </p:cNvPr>
            <p:cNvSpPr/>
            <p:nvPr/>
          </p:nvSpPr>
          <p:spPr>
            <a:xfrm>
              <a:off x="8724080" y="5733320"/>
              <a:ext cx="576000" cy="576000"/>
            </a:xfrm>
            <a:prstGeom prst="flowChartOffpage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BFDED19-C7B8-4C0A-95F5-DA07A651BC79}"/>
                </a:ext>
              </a:extLst>
            </p:cNvPr>
            <p:cNvCxnSpPr>
              <a:cxnSpLocks/>
              <a:stCxn id="37" idx="2"/>
              <a:endCxn id="45" idx="0"/>
            </p:cNvCxnSpPr>
            <p:nvPr/>
          </p:nvCxnSpPr>
          <p:spPr>
            <a:xfrm>
              <a:off x="9011848" y="5445088"/>
              <a:ext cx="232" cy="288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1996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F2A9E-3B1B-4575-A690-6076FC8DC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0104"/>
            <a:ext cx="12192000" cy="603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73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EE9BBC-917A-4503-98CE-3A58E8CE4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781"/>
            <a:ext cx="12192000" cy="604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57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8DCA4-14B4-4963-B7DF-DA9802474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30" y="0"/>
            <a:ext cx="102273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DBE899-64F0-4DBE-BC59-A0905417B2DE}"/>
              </a:ext>
            </a:extLst>
          </p:cNvPr>
          <p:cNvSpPr txBox="1"/>
          <p:nvPr/>
        </p:nvSpPr>
        <p:spPr>
          <a:xfrm>
            <a:off x="10390375" y="4581128"/>
            <a:ext cx="1625766" cy="18466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Mesh Area</a:t>
            </a:r>
          </a:p>
          <a:p>
            <a:r>
              <a:rPr lang="en-US" sz="1600" dirty="0"/>
              <a:t>min = 2.21e-03</a:t>
            </a:r>
          </a:p>
          <a:p>
            <a:r>
              <a:rPr lang="en-US" sz="1600" dirty="0"/>
              <a:t>max = 0.1422</a:t>
            </a:r>
          </a:p>
          <a:p>
            <a:endParaRPr lang="en-US" sz="1600" dirty="0"/>
          </a:p>
          <a:p>
            <a:r>
              <a:rPr lang="en-US" sz="1600" dirty="0"/>
              <a:t>Skewness</a:t>
            </a:r>
          </a:p>
          <a:p>
            <a:r>
              <a:rPr lang="en-US" sz="1600" dirty="0"/>
              <a:t>min = 3.87e-04</a:t>
            </a:r>
          </a:p>
          <a:p>
            <a:r>
              <a:rPr lang="en-US" sz="1600" dirty="0"/>
              <a:t>max = 0.7352</a:t>
            </a:r>
          </a:p>
        </p:txBody>
      </p:sp>
    </p:spTree>
    <p:extLst>
      <p:ext uri="{BB962C8B-B14F-4D97-AF65-F5344CB8AC3E}">
        <p14:creationId xmlns:p14="http://schemas.microsoft.com/office/powerpoint/2010/main" val="2235557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CEC0A-1B53-4E3D-AF59-1AB261D8B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30" y="0"/>
            <a:ext cx="10227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74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F722FC6-20D5-4D8B-966D-255354430B71}"/>
              </a:ext>
            </a:extLst>
          </p:cNvPr>
          <p:cNvGrpSpPr/>
          <p:nvPr/>
        </p:nvGrpSpPr>
        <p:grpSpPr>
          <a:xfrm>
            <a:off x="3071668" y="908720"/>
            <a:ext cx="6048664" cy="5040560"/>
            <a:chOff x="3071668" y="908720"/>
            <a:chExt cx="6048664" cy="50405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982A605-605B-43A5-8297-31D6FE42F209}"/>
                </a:ext>
              </a:extLst>
            </p:cNvPr>
            <p:cNvSpPr/>
            <p:nvPr/>
          </p:nvSpPr>
          <p:spPr>
            <a:xfrm>
              <a:off x="7392144" y="3212976"/>
              <a:ext cx="1728000" cy="122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Structure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82F4BCC-D831-4B87-B263-2FECAE7D219C}"/>
                </a:ext>
              </a:extLst>
            </p:cNvPr>
            <p:cNvGrpSpPr/>
            <p:nvPr/>
          </p:nvGrpSpPr>
          <p:grpSpPr>
            <a:xfrm>
              <a:off x="3071668" y="908720"/>
              <a:ext cx="6048664" cy="5040560"/>
              <a:chOff x="335360" y="548680"/>
              <a:chExt cx="6048664" cy="504056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21F4F0-2867-41B9-B956-7411D84A9B83}"/>
                  </a:ext>
                </a:extLst>
              </p:cNvPr>
              <p:cNvSpPr/>
              <p:nvPr/>
            </p:nvSpPr>
            <p:spPr>
              <a:xfrm>
                <a:off x="2351768" y="1700944"/>
                <a:ext cx="1728000" cy="1224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Laplace Smoothing</a:t>
                </a:r>
              </a:p>
            </p:txBody>
          </p:sp>
          <p:sp>
            <p:nvSpPr>
              <p:cNvPr id="3" name="Flowchart: Decision 2">
                <a:extLst>
                  <a:ext uri="{FF2B5EF4-FFF2-40B4-BE49-F238E27FC236}">
                    <a16:creationId xmlns:a16="http://schemas.microsoft.com/office/drawing/2014/main" id="{94274F2D-3051-4B33-9540-69366AA75548}"/>
                  </a:ext>
                </a:extLst>
              </p:cNvPr>
              <p:cNvSpPr/>
              <p:nvPr/>
            </p:nvSpPr>
            <p:spPr>
              <a:xfrm>
                <a:off x="2351584" y="3213112"/>
                <a:ext cx="1728000" cy="1224000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Error &lt; 0.0001</a:t>
                </a:r>
              </a:p>
            </p:txBody>
          </p:sp>
          <p:sp>
            <p:nvSpPr>
              <p:cNvPr id="4" name="Flowchart: Document 3">
                <a:extLst>
                  <a:ext uri="{FF2B5EF4-FFF2-40B4-BE49-F238E27FC236}">
                    <a16:creationId xmlns:a16="http://schemas.microsoft.com/office/drawing/2014/main" id="{0873A487-FD4B-45EB-A793-15B8F40283DC}"/>
                  </a:ext>
                </a:extLst>
              </p:cNvPr>
              <p:cNvSpPr/>
              <p:nvPr/>
            </p:nvSpPr>
            <p:spPr>
              <a:xfrm>
                <a:off x="4656024" y="1412912"/>
                <a:ext cx="1728000" cy="1224000"/>
              </a:xfrm>
              <a:prstGeom prst="flowChartDocumen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Mesh Quality</a:t>
                </a:r>
              </a:p>
              <a:p>
                <a:pPr algn="ctr"/>
                <a:r>
                  <a:rPr lang="en-US" sz="1600" dirty="0" err="1"/>
                  <a:t>meshArea</a:t>
                </a:r>
                <a:endParaRPr lang="en-US" sz="1600" dirty="0"/>
              </a:p>
              <a:p>
                <a:pPr algn="ctr"/>
                <a:r>
                  <a:rPr lang="en-US" sz="1600" dirty="0" err="1"/>
                  <a:t>meshSkewness</a:t>
                </a:r>
                <a:endParaRPr lang="en-US" sz="160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FE97F26-CDBE-46C3-AD3C-0BDFB39529D1}"/>
                  </a:ext>
                </a:extLst>
              </p:cNvPr>
              <p:cNvSpPr/>
              <p:nvPr/>
            </p:nvSpPr>
            <p:spPr>
              <a:xfrm>
                <a:off x="335360" y="1412912"/>
                <a:ext cx="1728000" cy="1224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Trans-finite Interpolation</a:t>
                </a:r>
              </a:p>
            </p:txBody>
          </p:sp>
          <p:sp>
            <p:nvSpPr>
              <p:cNvPr id="12" name="Flowchart: Document 11">
                <a:extLst>
                  <a:ext uri="{FF2B5EF4-FFF2-40B4-BE49-F238E27FC236}">
                    <a16:creationId xmlns:a16="http://schemas.microsoft.com/office/drawing/2014/main" id="{28E6C854-DE00-48F4-B42D-793CFD6F63F3}"/>
                  </a:ext>
                </a:extLst>
              </p:cNvPr>
              <p:cNvSpPr/>
              <p:nvPr/>
            </p:nvSpPr>
            <p:spPr>
              <a:xfrm>
                <a:off x="335360" y="2925080"/>
                <a:ext cx="1728000" cy="1224000"/>
              </a:xfrm>
              <a:prstGeom prst="flowChartDocumen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Mesh Quality</a:t>
                </a:r>
              </a:p>
              <a:p>
                <a:pPr algn="ctr"/>
                <a:r>
                  <a:rPr lang="en-US" sz="1600" dirty="0" err="1"/>
                  <a:t>meshArea</a:t>
                </a:r>
                <a:endParaRPr lang="en-US" sz="1600" dirty="0"/>
              </a:p>
              <a:p>
                <a:pPr algn="ctr"/>
                <a:r>
                  <a:rPr lang="en-US" sz="1600" dirty="0" err="1"/>
                  <a:t>meshSkewness</a:t>
                </a:r>
                <a:endParaRPr lang="en-US" sz="1600" dirty="0"/>
              </a:p>
            </p:txBody>
          </p:sp>
          <p:sp>
            <p:nvSpPr>
              <p:cNvPr id="13" name="Flowchart: Off-page Connector 12">
                <a:extLst>
                  <a:ext uri="{FF2B5EF4-FFF2-40B4-BE49-F238E27FC236}">
                    <a16:creationId xmlns:a16="http://schemas.microsoft.com/office/drawing/2014/main" id="{77395FBD-0861-4E46-920A-6B4476EBC031}"/>
                  </a:ext>
                </a:extLst>
              </p:cNvPr>
              <p:cNvSpPr/>
              <p:nvPr/>
            </p:nvSpPr>
            <p:spPr>
              <a:xfrm>
                <a:off x="911424" y="548744"/>
                <a:ext cx="576000" cy="576000"/>
              </a:xfrm>
              <a:prstGeom prst="flowChartOffpage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" name="Flowchart: Connector 17">
                <a:extLst>
                  <a:ext uri="{FF2B5EF4-FFF2-40B4-BE49-F238E27FC236}">
                    <a16:creationId xmlns:a16="http://schemas.microsoft.com/office/drawing/2014/main" id="{3CB38440-45A2-416E-ADE3-E77FE34249E4}"/>
                  </a:ext>
                </a:extLst>
              </p:cNvPr>
              <p:cNvSpPr/>
              <p:nvPr/>
            </p:nvSpPr>
            <p:spPr>
              <a:xfrm>
                <a:off x="911424" y="4365104"/>
                <a:ext cx="576000" cy="57600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C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CF0E3DB-3ACF-471D-9938-D1A75E65F73E}"/>
                  </a:ext>
                </a:extLst>
              </p:cNvPr>
              <p:cNvCxnSpPr>
                <a:stCxn id="13" idx="2"/>
                <a:endCxn id="11" idx="0"/>
              </p:cNvCxnSpPr>
              <p:nvPr/>
            </p:nvCxnSpPr>
            <p:spPr>
              <a:xfrm flipH="1">
                <a:off x="1199360" y="1124744"/>
                <a:ext cx="64" cy="2881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C241BB5-CF83-424F-B514-EA63F6C6D43F}"/>
                  </a:ext>
                </a:extLst>
              </p:cNvPr>
              <p:cNvCxnSpPr>
                <a:stCxn id="11" idx="2"/>
                <a:endCxn id="12" idx="0"/>
              </p:cNvCxnSpPr>
              <p:nvPr/>
            </p:nvCxnSpPr>
            <p:spPr>
              <a:xfrm>
                <a:off x="1199360" y="2636912"/>
                <a:ext cx="0" cy="2881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964757B-DCBC-4097-83B0-303B4FDEAE34}"/>
                  </a:ext>
                </a:extLst>
              </p:cNvPr>
              <p:cNvCxnSpPr>
                <a:stCxn id="12" idx="2"/>
                <a:endCxn id="18" idx="0"/>
              </p:cNvCxnSpPr>
              <p:nvPr/>
            </p:nvCxnSpPr>
            <p:spPr>
              <a:xfrm>
                <a:off x="1199360" y="4068160"/>
                <a:ext cx="64" cy="2969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Flowchart: Connector 24">
                <a:extLst>
                  <a:ext uri="{FF2B5EF4-FFF2-40B4-BE49-F238E27FC236}">
                    <a16:creationId xmlns:a16="http://schemas.microsoft.com/office/drawing/2014/main" id="{3AF88C64-7948-4407-9DF6-B9C776C13BC3}"/>
                  </a:ext>
                </a:extLst>
              </p:cNvPr>
              <p:cNvSpPr/>
              <p:nvPr/>
            </p:nvSpPr>
            <p:spPr>
              <a:xfrm>
                <a:off x="2927712" y="548744"/>
                <a:ext cx="576000" cy="57600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C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E1534C5-0114-47FC-8584-A307B3B803E3}"/>
                  </a:ext>
                </a:extLst>
              </p:cNvPr>
              <p:cNvCxnSpPr>
                <a:stCxn id="25" idx="4"/>
                <a:endCxn id="2" idx="0"/>
              </p:cNvCxnSpPr>
              <p:nvPr/>
            </p:nvCxnSpPr>
            <p:spPr>
              <a:xfrm>
                <a:off x="3215712" y="1124744"/>
                <a:ext cx="56" cy="576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1A22AB6-F629-4897-BA12-7394229BC3DD}"/>
                  </a:ext>
                </a:extLst>
              </p:cNvPr>
              <p:cNvCxnSpPr>
                <a:stCxn id="2" idx="2"/>
                <a:endCxn id="3" idx="0"/>
              </p:cNvCxnSpPr>
              <p:nvPr/>
            </p:nvCxnSpPr>
            <p:spPr>
              <a:xfrm flipH="1">
                <a:off x="3215584" y="2924944"/>
                <a:ext cx="184" cy="2881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315BAD4-2FCF-4CCF-89DA-97B9E2E79E3F}"/>
                  </a:ext>
                </a:extLst>
              </p:cNvPr>
              <p:cNvCxnSpPr>
                <a:stCxn id="3" idx="3"/>
              </p:cNvCxnSpPr>
              <p:nvPr/>
            </p:nvCxnSpPr>
            <p:spPr>
              <a:xfrm>
                <a:off x="4079584" y="3825112"/>
                <a:ext cx="28822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4A6AE6C-B644-4E6A-B81C-83A403007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7808" y="1413048"/>
                <a:ext cx="0" cy="2412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5AA6B62-87CB-4080-A536-92E9806FEFD6}"/>
                  </a:ext>
                </a:extLst>
              </p:cNvPr>
              <p:cNvCxnSpPr/>
              <p:nvPr/>
            </p:nvCxnSpPr>
            <p:spPr>
              <a:xfrm flipH="1">
                <a:off x="3215584" y="1412844"/>
                <a:ext cx="11522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lowchart: Connector 38">
                <a:extLst>
                  <a:ext uri="{FF2B5EF4-FFF2-40B4-BE49-F238E27FC236}">
                    <a16:creationId xmlns:a16="http://schemas.microsoft.com/office/drawing/2014/main" id="{EEA32C15-7FF7-4C74-8820-D94D12617BD4}"/>
                  </a:ext>
                </a:extLst>
              </p:cNvPr>
              <p:cNvSpPr/>
              <p:nvPr/>
            </p:nvSpPr>
            <p:spPr>
              <a:xfrm>
                <a:off x="2927712" y="5013240"/>
                <a:ext cx="576000" cy="57600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F551417-3A57-4EC3-AF1C-A86CE5DC2D6C}"/>
                  </a:ext>
                </a:extLst>
              </p:cNvPr>
              <p:cNvCxnSpPr>
                <a:stCxn id="3" idx="2"/>
                <a:endCxn id="39" idx="0"/>
              </p:cNvCxnSpPr>
              <p:nvPr/>
            </p:nvCxnSpPr>
            <p:spPr>
              <a:xfrm>
                <a:off x="3215584" y="4437112"/>
                <a:ext cx="128" cy="5761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Flowchart: Connector 41">
                <a:extLst>
                  <a:ext uri="{FF2B5EF4-FFF2-40B4-BE49-F238E27FC236}">
                    <a16:creationId xmlns:a16="http://schemas.microsoft.com/office/drawing/2014/main" id="{1A51C9DD-F4D3-4BAB-B6F2-045AE0F0027F}"/>
                  </a:ext>
                </a:extLst>
              </p:cNvPr>
              <p:cNvSpPr/>
              <p:nvPr/>
            </p:nvSpPr>
            <p:spPr>
              <a:xfrm>
                <a:off x="5231968" y="548680"/>
                <a:ext cx="576000" cy="57600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0D181E0E-1BD9-4C4D-B87B-C380993DB46F}"/>
                  </a:ext>
                </a:extLst>
              </p:cNvPr>
              <p:cNvCxnSpPr>
                <a:stCxn id="42" idx="4"/>
                <a:endCxn id="4" idx="0"/>
              </p:cNvCxnSpPr>
              <p:nvPr/>
            </p:nvCxnSpPr>
            <p:spPr>
              <a:xfrm>
                <a:off x="5519968" y="1124680"/>
                <a:ext cx="56" cy="2882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406E8728-B8C1-4B39-B2FB-564A84FA38B3}"/>
                  </a:ext>
                </a:extLst>
              </p:cNvPr>
              <p:cNvSpPr/>
              <p:nvPr/>
            </p:nvSpPr>
            <p:spPr>
              <a:xfrm>
                <a:off x="4943584" y="4365232"/>
                <a:ext cx="1152000" cy="1152000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END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D253B2B-8366-4583-9800-04F2FCB9F040}"/>
                  </a:ext>
                </a:extLst>
              </p:cNvPr>
              <p:cNvSpPr txBox="1"/>
              <p:nvPr/>
            </p:nvSpPr>
            <p:spPr>
              <a:xfrm>
                <a:off x="3215680" y="4509120"/>
                <a:ext cx="4980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Yes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9A4230-F359-4220-A83A-C7DB9A680375}"/>
                  </a:ext>
                </a:extLst>
              </p:cNvPr>
              <p:cNvSpPr txBox="1"/>
              <p:nvPr/>
            </p:nvSpPr>
            <p:spPr>
              <a:xfrm>
                <a:off x="4079832" y="3861096"/>
                <a:ext cx="4667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0C2F26-1A0C-4FAB-B0E5-5200BFFA8706}"/>
                </a:ext>
              </a:extLst>
            </p:cNvPr>
            <p:cNvCxnSpPr>
              <a:stCxn id="4" idx="2"/>
              <a:endCxn id="28" idx="0"/>
            </p:cNvCxnSpPr>
            <p:nvPr/>
          </p:nvCxnSpPr>
          <p:spPr>
            <a:xfrm flipH="1">
              <a:off x="8256144" y="2916032"/>
              <a:ext cx="188" cy="2969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8ABBF7D-C42B-4D97-BFDC-1225205BC111}"/>
                </a:ext>
              </a:extLst>
            </p:cNvPr>
            <p:cNvCxnSpPr>
              <a:stCxn id="28" idx="2"/>
              <a:endCxn id="45" idx="0"/>
            </p:cNvCxnSpPr>
            <p:nvPr/>
          </p:nvCxnSpPr>
          <p:spPr>
            <a:xfrm flipH="1">
              <a:off x="8255892" y="4436976"/>
              <a:ext cx="252" cy="2882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030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6B38-2994-4E25-842A-B2B7B628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C-Grid Physical Domain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CC0ECA-2767-4624-88C5-8FB4FEFFA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795" y="1432981"/>
            <a:ext cx="8752755" cy="52591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E479A8-B309-4F6A-A1A6-DDD7380B12E0}"/>
              </a:ext>
            </a:extLst>
          </p:cNvPr>
          <p:cNvSpPr txBox="1"/>
          <p:nvPr/>
        </p:nvSpPr>
        <p:spPr>
          <a:xfrm>
            <a:off x="4650978" y="4283804"/>
            <a:ext cx="72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329BA-9F87-41FB-96A3-20C63CC94377}"/>
              </a:ext>
            </a:extLst>
          </p:cNvPr>
          <p:cNvSpPr txBox="1"/>
          <p:nvPr/>
        </p:nvSpPr>
        <p:spPr>
          <a:xfrm>
            <a:off x="2420826" y="387787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thickness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20152A-9E7E-4193-B6C7-CAFC06A2D7B2}"/>
              </a:ext>
            </a:extLst>
          </p:cNvPr>
          <p:cNvSpPr txBox="1"/>
          <p:nvPr/>
        </p:nvSpPr>
        <p:spPr>
          <a:xfrm>
            <a:off x="5646198" y="3491716"/>
            <a:ext cx="52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10663-7CA1-4005-87D0-0DC16C76863E}"/>
              </a:ext>
            </a:extLst>
          </p:cNvPr>
          <p:cNvSpPr txBox="1"/>
          <p:nvPr/>
        </p:nvSpPr>
        <p:spPr>
          <a:xfrm>
            <a:off x="6203539" y="428380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EE9B8-293B-4222-BC14-7AD298F15CB6}"/>
              </a:ext>
            </a:extLst>
          </p:cNvPr>
          <p:cNvSpPr txBox="1"/>
          <p:nvPr/>
        </p:nvSpPr>
        <p:spPr>
          <a:xfrm>
            <a:off x="9793431" y="2802580"/>
            <a:ext cx="96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rFarfield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342C86-7CC0-464C-BF2C-753DBD903EDA}"/>
              </a:ext>
            </a:extLst>
          </p:cNvPr>
          <p:cNvSpPr txBox="1"/>
          <p:nvPr/>
        </p:nvSpPr>
        <p:spPr>
          <a:xfrm>
            <a:off x="6231399" y="1506022"/>
            <a:ext cx="102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rOutflow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09DB52-6D13-4C63-B1AF-D14E4E7F8B05}"/>
              </a:ext>
            </a:extLst>
          </p:cNvPr>
          <p:cNvSpPr/>
          <p:nvPr/>
        </p:nvSpPr>
        <p:spPr>
          <a:xfrm>
            <a:off x="5375920" y="1875354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BF2941-9CFA-4EED-9756-0AB574CEC160}"/>
              </a:ext>
            </a:extLst>
          </p:cNvPr>
          <p:cNvSpPr/>
          <p:nvPr/>
        </p:nvSpPr>
        <p:spPr>
          <a:xfrm>
            <a:off x="5303920" y="6208814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397E9-909A-4FFD-9F05-C021E528A468}"/>
              </a:ext>
            </a:extLst>
          </p:cNvPr>
          <p:cNvSpPr/>
          <p:nvPr/>
        </p:nvSpPr>
        <p:spPr>
          <a:xfrm>
            <a:off x="9793431" y="6135757"/>
            <a:ext cx="357734" cy="3564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13</a:t>
            </a:r>
            <a:endParaRPr lang="en-ID" sz="1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63EFFB-0B3E-410F-B653-D71D8F277D26}"/>
              </a:ext>
            </a:extLst>
          </p:cNvPr>
          <p:cNvSpPr/>
          <p:nvPr/>
        </p:nvSpPr>
        <p:spPr>
          <a:xfrm>
            <a:off x="5339059" y="1452758"/>
            <a:ext cx="357734" cy="3564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11</a:t>
            </a:r>
            <a:endParaRPr lang="en-ID" sz="1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B28701-1E57-42DE-B938-EE47BEF83E3C}"/>
              </a:ext>
            </a:extLst>
          </p:cNvPr>
          <p:cNvSpPr/>
          <p:nvPr/>
        </p:nvSpPr>
        <p:spPr>
          <a:xfrm>
            <a:off x="5467331" y="5852331"/>
            <a:ext cx="357734" cy="3564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12</a:t>
            </a:r>
            <a:endParaRPr lang="en-ID" sz="1100" dirty="0"/>
          </a:p>
        </p:txBody>
      </p:sp>
    </p:spTree>
    <p:extLst>
      <p:ext uri="{BB962C8B-B14F-4D97-AF65-F5344CB8AC3E}">
        <p14:creationId xmlns:p14="http://schemas.microsoft.com/office/powerpoint/2010/main" val="1677782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6B38-2994-4E25-842A-B2B7B628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C-Grid Computational Domain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6094D4-CFD8-43D9-8100-BB5BB2B2F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555" y="1691323"/>
            <a:ext cx="8422080" cy="465319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6B95C7-84C0-43C8-877C-F08A302AA865}"/>
              </a:ext>
            </a:extLst>
          </p:cNvPr>
          <p:cNvSpPr txBox="1"/>
          <p:nvPr/>
        </p:nvSpPr>
        <p:spPr>
          <a:xfrm>
            <a:off x="5159896" y="5373216"/>
            <a:ext cx="86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nAirfoil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29509-B19C-4E7B-9BA1-46976442C3AD}"/>
              </a:ext>
            </a:extLst>
          </p:cNvPr>
          <p:cNvSpPr txBox="1"/>
          <p:nvPr/>
        </p:nvSpPr>
        <p:spPr>
          <a:xfrm>
            <a:off x="6851357" y="537321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nGap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EEDC13-7DE0-4A83-A667-B5B9A2E4EB9A}"/>
              </a:ext>
            </a:extLst>
          </p:cNvPr>
          <p:cNvSpPr txBox="1"/>
          <p:nvPr/>
        </p:nvSpPr>
        <p:spPr>
          <a:xfrm>
            <a:off x="3958213" y="537321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nFlap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9F3C51-FB70-4273-9683-4D05CB96FFC8}"/>
              </a:ext>
            </a:extLst>
          </p:cNvPr>
          <p:cNvSpPr txBox="1"/>
          <p:nvPr/>
        </p:nvSpPr>
        <p:spPr>
          <a:xfrm>
            <a:off x="8365899" y="5373216"/>
            <a:ext cx="826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nWake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3574F-2674-4A40-9FFB-3064BB46406C}"/>
              </a:ext>
            </a:extLst>
          </p:cNvPr>
          <p:cNvSpPr txBox="1"/>
          <p:nvPr/>
        </p:nvSpPr>
        <p:spPr>
          <a:xfrm>
            <a:off x="9624392" y="3833256"/>
            <a:ext cx="64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jMax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A0CBF3-A469-4A3A-A476-C91AE913E063}"/>
              </a:ext>
            </a:extLst>
          </p:cNvPr>
          <p:cNvSpPr txBox="1"/>
          <p:nvPr/>
        </p:nvSpPr>
        <p:spPr>
          <a:xfrm>
            <a:off x="5704468" y="1619508"/>
            <a:ext cx="64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53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2AD738F6-7005-4C01-A692-5CF968F50723}"/>
              </a:ext>
            </a:extLst>
          </p:cNvPr>
          <p:cNvSpPr/>
          <p:nvPr/>
        </p:nvSpPr>
        <p:spPr>
          <a:xfrm>
            <a:off x="191344" y="1628800"/>
            <a:ext cx="11808000" cy="4824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2C5E44-CA8B-4DFE-841C-5A8E45100CEA}"/>
              </a:ext>
            </a:extLst>
          </p:cNvPr>
          <p:cNvSpPr/>
          <p:nvPr/>
        </p:nvSpPr>
        <p:spPr>
          <a:xfrm>
            <a:off x="335360" y="1989080"/>
            <a:ext cx="288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049824-4808-4FA3-95A7-5A22E44B72D4}"/>
              </a:ext>
            </a:extLst>
          </p:cNvPr>
          <p:cNvSpPr/>
          <p:nvPr/>
        </p:nvSpPr>
        <p:spPr>
          <a:xfrm>
            <a:off x="3215680" y="1989080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74C4BE-321B-415F-A8F8-B90522E36860}"/>
              </a:ext>
            </a:extLst>
          </p:cNvPr>
          <p:cNvSpPr/>
          <p:nvPr/>
        </p:nvSpPr>
        <p:spPr>
          <a:xfrm>
            <a:off x="5375920" y="1989080"/>
            <a:ext cx="72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1D135B-E110-4E5C-A0C3-DB3271374606}"/>
              </a:ext>
            </a:extLst>
          </p:cNvPr>
          <p:cNvSpPr/>
          <p:nvPr/>
        </p:nvSpPr>
        <p:spPr>
          <a:xfrm>
            <a:off x="6096000" y="1989080"/>
            <a:ext cx="144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E80F35-86F2-483F-B995-60B3A7955C70}"/>
              </a:ext>
            </a:extLst>
          </p:cNvPr>
          <p:cNvSpPr/>
          <p:nvPr/>
        </p:nvSpPr>
        <p:spPr>
          <a:xfrm>
            <a:off x="7536160" y="1989080"/>
            <a:ext cx="432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BD5E47-A94B-44D5-89FF-861BE4589D5F}"/>
              </a:ext>
            </a:extLst>
          </p:cNvPr>
          <p:cNvSpPr/>
          <p:nvPr/>
        </p:nvSpPr>
        <p:spPr>
          <a:xfrm>
            <a:off x="335360" y="4149560"/>
            <a:ext cx="288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2DE28B-ABAE-4890-89D2-AFAF7159986B}"/>
              </a:ext>
            </a:extLst>
          </p:cNvPr>
          <p:cNvSpPr/>
          <p:nvPr/>
        </p:nvSpPr>
        <p:spPr>
          <a:xfrm>
            <a:off x="3215680" y="4149560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1E0808-B81D-4D39-84DF-1B99B3E3D20E}"/>
              </a:ext>
            </a:extLst>
          </p:cNvPr>
          <p:cNvSpPr/>
          <p:nvPr/>
        </p:nvSpPr>
        <p:spPr>
          <a:xfrm>
            <a:off x="5375920" y="4149560"/>
            <a:ext cx="72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3C3DD8-BF5B-49B2-A961-5F5F26DF8652}"/>
              </a:ext>
            </a:extLst>
          </p:cNvPr>
          <p:cNvSpPr/>
          <p:nvPr/>
        </p:nvSpPr>
        <p:spPr>
          <a:xfrm>
            <a:off x="6096000" y="4149560"/>
            <a:ext cx="144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4364E5-15AF-482C-8909-DC3097BE04F2}"/>
              </a:ext>
            </a:extLst>
          </p:cNvPr>
          <p:cNvSpPr/>
          <p:nvPr/>
        </p:nvSpPr>
        <p:spPr>
          <a:xfrm>
            <a:off x="7536160" y="4149560"/>
            <a:ext cx="432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80F12A-8AE9-4375-B1BC-83D7805F4DB7}"/>
              </a:ext>
            </a:extLst>
          </p:cNvPr>
          <p:cNvSpPr/>
          <p:nvPr/>
        </p:nvSpPr>
        <p:spPr>
          <a:xfrm>
            <a:off x="3215680" y="3933296"/>
            <a:ext cx="2160000" cy="432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B829515-B163-49E5-8E7B-7E85D71163DD}"/>
              </a:ext>
            </a:extLst>
          </p:cNvPr>
          <p:cNvSpPr/>
          <p:nvPr/>
        </p:nvSpPr>
        <p:spPr>
          <a:xfrm>
            <a:off x="6096000" y="4005304"/>
            <a:ext cx="1440000" cy="288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B16A23-DFB2-4DAC-BD1E-1E8D2A457D2B}"/>
              </a:ext>
            </a:extLst>
          </p:cNvPr>
          <p:cNvCxnSpPr>
            <a:cxnSpLocks/>
          </p:cNvCxnSpPr>
          <p:nvPr/>
        </p:nvCxnSpPr>
        <p:spPr>
          <a:xfrm>
            <a:off x="335360" y="4149080"/>
            <a:ext cx="0" cy="216048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E19CA6-0154-4FE4-8624-A69AA44D8F2A}"/>
              </a:ext>
            </a:extLst>
          </p:cNvPr>
          <p:cNvCxnSpPr>
            <a:cxnSpLocks/>
          </p:cNvCxnSpPr>
          <p:nvPr/>
        </p:nvCxnSpPr>
        <p:spPr>
          <a:xfrm>
            <a:off x="11856640" y="4149080"/>
            <a:ext cx="0" cy="216024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96A571-98BB-4A99-9AFE-8E5B7C2BB62B}"/>
              </a:ext>
            </a:extLst>
          </p:cNvPr>
          <p:cNvCxnSpPr/>
          <p:nvPr/>
        </p:nvCxnSpPr>
        <p:spPr>
          <a:xfrm>
            <a:off x="335360" y="1988840"/>
            <a:ext cx="115208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DDBF2D-A499-47D2-B726-170399DBA5B8}"/>
              </a:ext>
            </a:extLst>
          </p:cNvPr>
          <p:cNvCxnSpPr/>
          <p:nvPr/>
        </p:nvCxnSpPr>
        <p:spPr>
          <a:xfrm>
            <a:off x="335360" y="6309560"/>
            <a:ext cx="115208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9BE6E6-5E52-4D5D-8A5A-72E4F2543EE3}"/>
              </a:ext>
            </a:extLst>
          </p:cNvPr>
          <p:cNvCxnSpPr>
            <a:cxnSpLocks/>
          </p:cNvCxnSpPr>
          <p:nvPr/>
        </p:nvCxnSpPr>
        <p:spPr>
          <a:xfrm>
            <a:off x="11856640" y="1989080"/>
            <a:ext cx="0" cy="216024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4CA505E-2ED9-44C4-BF5E-C97119344404}"/>
              </a:ext>
            </a:extLst>
          </p:cNvPr>
          <p:cNvCxnSpPr>
            <a:cxnSpLocks/>
          </p:cNvCxnSpPr>
          <p:nvPr/>
        </p:nvCxnSpPr>
        <p:spPr>
          <a:xfrm>
            <a:off x="335360" y="1988840"/>
            <a:ext cx="0" cy="216048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1329558-A19B-47B7-A932-E9DC793D4913}"/>
              </a:ext>
            </a:extLst>
          </p:cNvPr>
          <p:cNvSpPr txBox="1"/>
          <p:nvPr/>
        </p:nvSpPr>
        <p:spPr>
          <a:xfrm>
            <a:off x="335360" y="4149320"/>
            <a:ext cx="328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EEE3D2-2AAD-4660-A68F-9685DD3B4B8D}"/>
              </a:ext>
            </a:extLst>
          </p:cNvPr>
          <p:cNvSpPr txBox="1"/>
          <p:nvPr/>
        </p:nvSpPr>
        <p:spPr>
          <a:xfrm>
            <a:off x="2901170" y="4149320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34318F-76D1-4F5A-9E96-CE5FBD230DB5}"/>
              </a:ext>
            </a:extLst>
          </p:cNvPr>
          <p:cNvSpPr txBox="1"/>
          <p:nvPr/>
        </p:nvSpPr>
        <p:spPr>
          <a:xfrm>
            <a:off x="5375920" y="414932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E969FE-9BF4-47CE-BEDC-D3524199E8EF}"/>
              </a:ext>
            </a:extLst>
          </p:cNvPr>
          <p:cNvSpPr txBox="1"/>
          <p:nvPr/>
        </p:nvSpPr>
        <p:spPr>
          <a:xfrm>
            <a:off x="5755794" y="4149320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7592C9-D684-4763-B500-82405CBCB579}"/>
              </a:ext>
            </a:extLst>
          </p:cNvPr>
          <p:cNvSpPr txBox="1"/>
          <p:nvPr/>
        </p:nvSpPr>
        <p:spPr>
          <a:xfrm>
            <a:off x="7536160" y="4149368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B8BB3B-9188-4A59-8D2D-1DFE299BD420}"/>
              </a:ext>
            </a:extLst>
          </p:cNvPr>
          <p:cNvSpPr txBox="1"/>
          <p:nvPr/>
        </p:nvSpPr>
        <p:spPr>
          <a:xfrm>
            <a:off x="11511673" y="4149320"/>
            <a:ext cx="344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81A661E-69EC-45A7-B997-87B8CE0BD145}"/>
              </a:ext>
            </a:extLst>
          </p:cNvPr>
          <p:cNvSpPr txBox="1"/>
          <p:nvPr/>
        </p:nvSpPr>
        <p:spPr>
          <a:xfrm>
            <a:off x="335360" y="1989080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N’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3ACE38-7CA9-4B1A-A874-52F2EF586E54}"/>
              </a:ext>
            </a:extLst>
          </p:cNvPr>
          <p:cNvSpPr txBox="1"/>
          <p:nvPr/>
        </p:nvSpPr>
        <p:spPr>
          <a:xfrm>
            <a:off x="2804990" y="1989080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M’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8520E2-DF7B-4741-A2D4-BD846D047F9B}"/>
              </a:ext>
            </a:extLst>
          </p:cNvPr>
          <p:cNvSpPr txBox="1"/>
          <p:nvPr/>
        </p:nvSpPr>
        <p:spPr>
          <a:xfrm>
            <a:off x="5375920" y="1989080"/>
            <a:ext cx="318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L’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5AC1CD-4AD1-452E-A519-13A590A2035D}"/>
              </a:ext>
            </a:extLst>
          </p:cNvPr>
          <p:cNvSpPr txBox="1"/>
          <p:nvPr/>
        </p:nvSpPr>
        <p:spPr>
          <a:xfrm>
            <a:off x="5738162" y="1989080"/>
            <a:ext cx="357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K’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A3BBD6-BD18-4F94-9C89-C427B1FDDCF8}"/>
              </a:ext>
            </a:extLst>
          </p:cNvPr>
          <p:cNvSpPr txBox="1"/>
          <p:nvPr/>
        </p:nvSpPr>
        <p:spPr>
          <a:xfrm>
            <a:off x="7536160" y="1989128"/>
            <a:ext cx="330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AA9257-37E5-446C-B2F4-FBF5768E08AC}"/>
              </a:ext>
            </a:extLst>
          </p:cNvPr>
          <p:cNvSpPr txBox="1"/>
          <p:nvPr/>
        </p:nvSpPr>
        <p:spPr>
          <a:xfrm>
            <a:off x="11479614" y="1989080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H’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2CA1E47-EB74-41B6-A56F-C4F80C1F9EDE}"/>
              </a:ext>
            </a:extLst>
          </p:cNvPr>
          <p:cNvSpPr txBox="1"/>
          <p:nvPr/>
        </p:nvSpPr>
        <p:spPr>
          <a:xfrm>
            <a:off x="335360" y="5940180"/>
            <a:ext cx="341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F27A03E-7B91-40D7-A3A8-1C45FA976D37}"/>
              </a:ext>
            </a:extLst>
          </p:cNvPr>
          <p:cNvSpPr txBox="1"/>
          <p:nvPr/>
        </p:nvSpPr>
        <p:spPr>
          <a:xfrm>
            <a:off x="2849874" y="5940180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CCF111-044C-48D0-B265-4BB3A3C87044}"/>
              </a:ext>
            </a:extLst>
          </p:cNvPr>
          <p:cNvSpPr txBox="1"/>
          <p:nvPr/>
        </p:nvSpPr>
        <p:spPr>
          <a:xfrm>
            <a:off x="5375920" y="594018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5978B6-AC7C-4E68-A53B-36314FC9D00B}"/>
              </a:ext>
            </a:extLst>
          </p:cNvPr>
          <p:cNvSpPr txBox="1"/>
          <p:nvPr/>
        </p:nvSpPr>
        <p:spPr>
          <a:xfrm>
            <a:off x="5783046" y="5940180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K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5DC1622-4E16-44D8-8297-072C6D97A32F}"/>
              </a:ext>
            </a:extLst>
          </p:cNvPr>
          <p:cNvSpPr txBox="1"/>
          <p:nvPr/>
        </p:nvSpPr>
        <p:spPr>
          <a:xfrm>
            <a:off x="7536160" y="5940228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E7337A-F4F4-4DD5-8F2D-365ECC17A6A1}"/>
              </a:ext>
            </a:extLst>
          </p:cNvPr>
          <p:cNvSpPr txBox="1"/>
          <p:nvPr/>
        </p:nvSpPr>
        <p:spPr>
          <a:xfrm>
            <a:off x="11524498" y="594018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H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CD3E64A-4FFA-4E05-B0D1-2BBE84D1C79A}"/>
              </a:ext>
            </a:extLst>
          </p:cNvPr>
          <p:cNvSpPr/>
          <p:nvPr/>
        </p:nvSpPr>
        <p:spPr>
          <a:xfrm>
            <a:off x="7536160" y="4149320"/>
            <a:ext cx="72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949A1F5-23DE-45EE-BB6C-28F8ADF0D85D}"/>
              </a:ext>
            </a:extLst>
          </p:cNvPr>
          <p:cNvSpPr/>
          <p:nvPr/>
        </p:nvSpPr>
        <p:spPr>
          <a:xfrm>
            <a:off x="7536160" y="1989080"/>
            <a:ext cx="72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E28820-971B-4D8A-8444-E6A0DDB7A9B4}"/>
              </a:ext>
            </a:extLst>
          </p:cNvPr>
          <p:cNvCxnSpPr/>
          <p:nvPr/>
        </p:nvCxnSpPr>
        <p:spPr>
          <a:xfrm>
            <a:off x="335360" y="6309560"/>
            <a:ext cx="115208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9DAC67B-3808-4B4A-9CAF-E657F5763240}"/>
              </a:ext>
            </a:extLst>
          </p:cNvPr>
          <p:cNvSpPr txBox="1"/>
          <p:nvPr/>
        </p:nvSpPr>
        <p:spPr>
          <a:xfrm>
            <a:off x="7959364" y="4149320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5A60B1-A826-419E-94B6-6E71056F3D6A}"/>
              </a:ext>
            </a:extLst>
          </p:cNvPr>
          <p:cNvSpPr txBox="1"/>
          <p:nvPr/>
        </p:nvSpPr>
        <p:spPr>
          <a:xfrm>
            <a:off x="8013866" y="5949520"/>
            <a:ext cx="237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F3B00CA-D376-4A3E-9299-17809E8D0373}"/>
              </a:ext>
            </a:extLst>
          </p:cNvPr>
          <p:cNvSpPr txBox="1"/>
          <p:nvPr/>
        </p:nvSpPr>
        <p:spPr>
          <a:xfrm>
            <a:off x="7956158" y="1989080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I’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55F42A2-02CE-4290-A648-C6FA1FE14C81}"/>
              </a:ext>
            </a:extLst>
          </p:cNvPr>
          <p:cNvSpPr txBox="1"/>
          <p:nvPr/>
        </p:nvSpPr>
        <p:spPr>
          <a:xfrm>
            <a:off x="3935760" y="3635972"/>
            <a:ext cx="733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chord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DBCE912-DF07-41F7-89C3-DB5DCF3E0142}"/>
              </a:ext>
            </a:extLst>
          </p:cNvPr>
          <p:cNvSpPr txBox="1"/>
          <p:nvPr/>
        </p:nvSpPr>
        <p:spPr>
          <a:xfrm>
            <a:off x="1405488" y="3789280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dInlet</a:t>
            </a:r>
            <a:endParaRPr 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82FD52-3354-4DB7-963E-D2B470B361A1}"/>
              </a:ext>
            </a:extLst>
          </p:cNvPr>
          <p:cNvSpPr txBox="1"/>
          <p:nvPr/>
        </p:nvSpPr>
        <p:spPr>
          <a:xfrm>
            <a:off x="5411197" y="3779988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dGap</a:t>
            </a:r>
            <a:endParaRPr lang="en-US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7CBD452-911A-400A-808B-BA105D50B5B3}"/>
              </a:ext>
            </a:extLst>
          </p:cNvPr>
          <p:cNvSpPr txBox="1"/>
          <p:nvPr/>
        </p:nvSpPr>
        <p:spPr>
          <a:xfrm>
            <a:off x="6478493" y="3645264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dFlap</a:t>
            </a:r>
            <a:endParaRPr lang="en-US" sz="16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2850F2F-D2B9-4CBC-96A7-140335EAB597}"/>
              </a:ext>
            </a:extLst>
          </p:cNvPr>
          <p:cNvSpPr txBox="1"/>
          <p:nvPr/>
        </p:nvSpPr>
        <p:spPr>
          <a:xfrm>
            <a:off x="10846235" y="2915892"/>
            <a:ext cx="1016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dFarfield</a:t>
            </a:r>
            <a:endParaRPr lang="en-US" sz="16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AEE62F2-DF52-4C3B-A916-92CD6A8F4B56}"/>
              </a:ext>
            </a:extLst>
          </p:cNvPr>
          <p:cNvSpPr txBox="1"/>
          <p:nvPr/>
        </p:nvSpPr>
        <p:spPr>
          <a:xfrm>
            <a:off x="7501803" y="3789280"/>
            <a:ext cx="833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dWake</a:t>
            </a:r>
            <a:endParaRPr lang="en-US" sz="16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951D9C7-1CD7-465E-ABB2-AD40D2B2A004}"/>
              </a:ext>
            </a:extLst>
          </p:cNvPr>
          <p:cNvSpPr txBox="1"/>
          <p:nvPr/>
        </p:nvSpPr>
        <p:spPr>
          <a:xfrm>
            <a:off x="9552384" y="3789280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dOutflow</a:t>
            </a:r>
            <a:endParaRPr lang="en-US" sz="1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C3EC299-11D1-4E2B-A49A-D842359B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H-Grid Physical Domain</a:t>
            </a:r>
          </a:p>
        </p:txBody>
      </p:sp>
    </p:spTree>
    <p:extLst>
      <p:ext uri="{BB962C8B-B14F-4D97-AF65-F5344CB8AC3E}">
        <p14:creationId xmlns:p14="http://schemas.microsoft.com/office/powerpoint/2010/main" val="4227107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A5C27078-9ECD-4EA2-92CB-9BF484066407}"/>
              </a:ext>
            </a:extLst>
          </p:cNvPr>
          <p:cNvSpPr/>
          <p:nvPr/>
        </p:nvSpPr>
        <p:spPr>
          <a:xfrm>
            <a:off x="191344" y="1628800"/>
            <a:ext cx="11808000" cy="4824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0E11B2-3A44-47F0-86D4-0EEDB83480FE}"/>
              </a:ext>
            </a:extLst>
          </p:cNvPr>
          <p:cNvSpPr/>
          <p:nvPr/>
        </p:nvSpPr>
        <p:spPr>
          <a:xfrm>
            <a:off x="335360" y="1988840"/>
            <a:ext cx="288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CADBAA-7FEF-4A21-BE6D-1126091F6CE9}"/>
              </a:ext>
            </a:extLst>
          </p:cNvPr>
          <p:cNvSpPr/>
          <p:nvPr/>
        </p:nvSpPr>
        <p:spPr>
          <a:xfrm>
            <a:off x="3215680" y="1988840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580063F-0D4A-4435-A501-9F044F2AC2E0}"/>
              </a:ext>
            </a:extLst>
          </p:cNvPr>
          <p:cNvSpPr/>
          <p:nvPr/>
        </p:nvSpPr>
        <p:spPr>
          <a:xfrm>
            <a:off x="5375920" y="1988840"/>
            <a:ext cx="72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AF3CA6-7260-4EBC-96E9-5D5EA770EC62}"/>
              </a:ext>
            </a:extLst>
          </p:cNvPr>
          <p:cNvSpPr/>
          <p:nvPr/>
        </p:nvSpPr>
        <p:spPr>
          <a:xfrm>
            <a:off x="6096000" y="1988840"/>
            <a:ext cx="144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232EDB-2C17-492B-B260-AB3431A85E1F}"/>
              </a:ext>
            </a:extLst>
          </p:cNvPr>
          <p:cNvSpPr/>
          <p:nvPr/>
        </p:nvSpPr>
        <p:spPr>
          <a:xfrm>
            <a:off x="7536160" y="1988840"/>
            <a:ext cx="432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625970-0479-4A6B-B327-8CEDD506E351}"/>
              </a:ext>
            </a:extLst>
          </p:cNvPr>
          <p:cNvSpPr/>
          <p:nvPr/>
        </p:nvSpPr>
        <p:spPr>
          <a:xfrm>
            <a:off x="335360" y="4149320"/>
            <a:ext cx="288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41DE29-5786-44E1-B093-24086BA5C64A}"/>
              </a:ext>
            </a:extLst>
          </p:cNvPr>
          <p:cNvSpPr/>
          <p:nvPr/>
        </p:nvSpPr>
        <p:spPr>
          <a:xfrm>
            <a:off x="3215680" y="4149320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1539A3-AE9F-4E1F-B3E6-1A83B1C2447B}"/>
              </a:ext>
            </a:extLst>
          </p:cNvPr>
          <p:cNvSpPr/>
          <p:nvPr/>
        </p:nvSpPr>
        <p:spPr>
          <a:xfrm>
            <a:off x="5375920" y="4149320"/>
            <a:ext cx="72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E67A88-64BF-4DDC-B29F-33FAD7E9765F}"/>
              </a:ext>
            </a:extLst>
          </p:cNvPr>
          <p:cNvSpPr/>
          <p:nvPr/>
        </p:nvSpPr>
        <p:spPr>
          <a:xfrm>
            <a:off x="6096000" y="4149320"/>
            <a:ext cx="144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9F3A39-95D5-4497-8859-E08E0D50D1A4}"/>
              </a:ext>
            </a:extLst>
          </p:cNvPr>
          <p:cNvSpPr/>
          <p:nvPr/>
        </p:nvSpPr>
        <p:spPr>
          <a:xfrm>
            <a:off x="7536160" y="4149320"/>
            <a:ext cx="432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508512-3DE1-4AB7-9CE2-CA6EADB3C08D}"/>
              </a:ext>
            </a:extLst>
          </p:cNvPr>
          <p:cNvCxnSpPr>
            <a:cxnSpLocks/>
          </p:cNvCxnSpPr>
          <p:nvPr/>
        </p:nvCxnSpPr>
        <p:spPr>
          <a:xfrm>
            <a:off x="335360" y="4148840"/>
            <a:ext cx="0" cy="216048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96134F-148D-463B-AB83-46B263107540}"/>
              </a:ext>
            </a:extLst>
          </p:cNvPr>
          <p:cNvCxnSpPr>
            <a:cxnSpLocks/>
          </p:cNvCxnSpPr>
          <p:nvPr/>
        </p:nvCxnSpPr>
        <p:spPr>
          <a:xfrm>
            <a:off x="11856640" y="4148840"/>
            <a:ext cx="0" cy="216024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EBA2210-1968-479B-88AE-DF43B5E710FE}"/>
              </a:ext>
            </a:extLst>
          </p:cNvPr>
          <p:cNvSpPr txBox="1"/>
          <p:nvPr/>
        </p:nvSpPr>
        <p:spPr>
          <a:xfrm>
            <a:off x="335360" y="4149080"/>
            <a:ext cx="328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7030E2-0A2F-4969-9F07-CB45AF257D37}"/>
              </a:ext>
            </a:extLst>
          </p:cNvPr>
          <p:cNvSpPr txBox="1"/>
          <p:nvPr/>
        </p:nvSpPr>
        <p:spPr>
          <a:xfrm>
            <a:off x="2901170" y="4149080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C026D2-8E3D-4B41-85FC-26FEC57FF58D}"/>
              </a:ext>
            </a:extLst>
          </p:cNvPr>
          <p:cNvSpPr txBox="1"/>
          <p:nvPr/>
        </p:nvSpPr>
        <p:spPr>
          <a:xfrm>
            <a:off x="5375920" y="414908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0688A3-0D15-4B1C-A535-39B602558195}"/>
              </a:ext>
            </a:extLst>
          </p:cNvPr>
          <p:cNvSpPr txBox="1"/>
          <p:nvPr/>
        </p:nvSpPr>
        <p:spPr>
          <a:xfrm>
            <a:off x="5755794" y="4149080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E39B12-A919-48D9-B5BC-8278933AC8E2}"/>
              </a:ext>
            </a:extLst>
          </p:cNvPr>
          <p:cNvSpPr txBox="1"/>
          <p:nvPr/>
        </p:nvSpPr>
        <p:spPr>
          <a:xfrm>
            <a:off x="7536160" y="4149128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00B3DA-0D0F-4F04-9297-0B683E8E66B7}"/>
              </a:ext>
            </a:extLst>
          </p:cNvPr>
          <p:cNvSpPr txBox="1"/>
          <p:nvPr/>
        </p:nvSpPr>
        <p:spPr>
          <a:xfrm>
            <a:off x="11511673" y="4149080"/>
            <a:ext cx="344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029A30-39F3-4ED1-B4B7-AC5E9438A220}"/>
              </a:ext>
            </a:extLst>
          </p:cNvPr>
          <p:cNvSpPr txBox="1"/>
          <p:nvPr/>
        </p:nvSpPr>
        <p:spPr>
          <a:xfrm>
            <a:off x="335360" y="1988840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083E11-5711-4860-8645-87C6A969BE6A}"/>
              </a:ext>
            </a:extLst>
          </p:cNvPr>
          <p:cNvSpPr txBox="1"/>
          <p:nvPr/>
        </p:nvSpPr>
        <p:spPr>
          <a:xfrm>
            <a:off x="2804990" y="1988840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M’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D0E738-CA03-43F6-980B-88AF0B2E8DBF}"/>
              </a:ext>
            </a:extLst>
          </p:cNvPr>
          <p:cNvSpPr txBox="1"/>
          <p:nvPr/>
        </p:nvSpPr>
        <p:spPr>
          <a:xfrm>
            <a:off x="5375920" y="1988840"/>
            <a:ext cx="318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EFB882-74AD-417B-B54C-0DAE33D45A2B}"/>
              </a:ext>
            </a:extLst>
          </p:cNvPr>
          <p:cNvSpPr txBox="1"/>
          <p:nvPr/>
        </p:nvSpPr>
        <p:spPr>
          <a:xfrm>
            <a:off x="5738162" y="1988840"/>
            <a:ext cx="357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K’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616E66-CDDC-4EC8-89B3-0F83DD0A58FD}"/>
              </a:ext>
            </a:extLst>
          </p:cNvPr>
          <p:cNvSpPr txBox="1"/>
          <p:nvPr/>
        </p:nvSpPr>
        <p:spPr>
          <a:xfrm>
            <a:off x="7536160" y="1988888"/>
            <a:ext cx="330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J’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51E596-3250-4AC0-9E47-A0BF63631FED}"/>
              </a:ext>
            </a:extLst>
          </p:cNvPr>
          <p:cNvSpPr txBox="1"/>
          <p:nvPr/>
        </p:nvSpPr>
        <p:spPr>
          <a:xfrm>
            <a:off x="11479614" y="1988840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H’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3A5BA4-CB9B-4ED2-AE8C-F9532836E1E2}"/>
              </a:ext>
            </a:extLst>
          </p:cNvPr>
          <p:cNvSpPr txBox="1"/>
          <p:nvPr/>
        </p:nvSpPr>
        <p:spPr>
          <a:xfrm>
            <a:off x="335360" y="5939940"/>
            <a:ext cx="341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BAE3C82-576A-4EC6-BF1E-1C481ED3E1FC}"/>
              </a:ext>
            </a:extLst>
          </p:cNvPr>
          <p:cNvSpPr txBox="1"/>
          <p:nvPr/>
        </p:nvSpPr>
        <p:spPr>
          <a:xfrm>
            <a:off x="2849874" y="5939940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917E5B-BB0E-42B1-A13A-E3E7BD41F1EA}"/>
              </a:ext>
            </a:extLst>
          </p:cNvPr>
          <p:cNvSpPr txBox="1"/>
          <p:nvPr/>
        </p:nvSpPr>
        <p:spPr>
          <a:xfrm>
            <a:off x="5375920" y="593994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1B4CB74-A03D-4409-B3EA-11BCE31D7D70}"/>
              </a:ext>
            </a:extLst>
          </p:cNvPr>
          <p:cNvSpPr txBox="1"/>
          <p:nvPr/>
        </p:nvSpPr>
        <p:spPr>
          <a:xfrm>
            <a:off x="5783046" y="5939940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FFDD2D-5B57-4341-B258-AE70BA08F7C5}"/>
              </a:ext>
            </a:extLst>
          </p:cNvPr>
          <p:cNvSpPr txBox="1"/>
          <p:nvPr/>
        </p:nvSpPr>
        <p:spPr>
          <a:xfrm>
            <a:off x="7536160" y="5939988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9DC506-4DEA-4649-8221-E957107132BB}"/>
              </a:ext>
            </a:extLst>
          </p:cNvPr>
          <p:cNvSpPr txBox="1"/>
          <p:nvPr/>
        </p:nvSpPr>
        <p:spPr>
          <a:xfrm>
            <a:off x="11524498" y="593994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H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1F62063-2587-4FDC-8F19-DDEACA948B1D}"/>
              </a:ext>
            </a:extLst>
          </p:cNvPr>
          <p:cNvCxnSpPr>
            <a:cxnSpLocks/>
          </p:cNvCxnSpPr>
          <p:nvPr/>
        </p:nvCxnSpPr>
        <p:spPr>
          <a:xfrm>
            <a:off x="11856640" y="1988840"/>
            <a:ext cx="0" cy="216024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768FFA3-637C-46CE-9320-75C3D21B9F5E}"/>
              </a:ext>
            </a:extLst>
          </p:cNvPr>
          <p:cNvCxnSpPr>
            <a:cxnSpLocks/>
          </p:cNvCxnSpPr>
          <p:nvPr/>
        </p:nvCxnSpPr>
        <p:spPr>
          <a:xfrm>
            <a:off x="335360" y="1988600"/>
            <a:ext cx="0" cy="216048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80FE46-3176-44F3-B3D7-45E34C21EDC2}"/>
              </a:ext>
            </a:extLst>
          </p:cNvPr>
          <p:cNvCxnSpPr/>
          <p:nvPr/>
        </p:nvCxnSpPr>
        <p:spPr>
          <a:xfrm>
            <a:off x="3215360" y="4148840"/>
            <a:ext cx="216032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63BE1E-2355-4415-98B6-473C5780EB52}"/>
              </a:ext>
            </a:extLst>
          </p:cNvPr>
          <p:cNvCxnSpPr/>
          <p:nvPr/>
        </p:nvCxnSpPr>
        <p:spPr>
          <a:xfrm>
            <a:off x="6095680" y="4148840"/>
            <a:ext cx="144000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D84598D-B8AE-4EB4-8572-57E94ED39B3A}"/>
              </a:ext>
            </a:extLst>
          </p:cNvPr>
          <p:cNvSpPr/>
          <p:nvPr/>
        </p:nvSpPr>
        <p:spPr>
          <a:xfrm>
            <a:off x="7536160" y="4149080"/>
            <a:ext cx="72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337932F-65DA-4D83-9A26-DC53DF4CB967}"/>
              </a:ext>
            </a:extLst>
          </p:cNvPr>
          <p:cNvSpPr/>
          <p:nvPr/>
        </p:nvSpPr>
        <p:spPr>
          <a:xfrm>
            <a:off x="7536160" y="1988840"/>
            <a:ext cx="72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D9FF5BB-290C-4C79-AAF2-B2AD5B937CC7}"/>
              </a:ext>
            </a:extLst>
          </p:cNvPr>
          <p:cNvCxnSpPr/>
          <p:nvPr/>
        </p:nvCxnSpPr>
        <p:spPr>
          <a:xfrm>
            <a:off x="335360" y="6309320"/>
            <a:ext cx="115208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E3CE40-A9A5-4236-86B0-3EBC22635DFD}"/>
              </a:ext>
            </a:extLst>
          </p:cNvPr>
          <p:cNvCxnSpPr/>
          <p:nvPr/>
        </p:nvCxnSpPr>
        <p:spPr>
          <a:xfrm>
            <a:off x="335360" y="1988600"/>
            <a:ext cx="115208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D05C895-69EB-4313-A992-262EABF69ADF}"/>
              </a:ext>
            </a:extLst>
          </p:cNvPr>
          <p:cNvSpPr txBox="1"/>
          <p:nvPr/>
        </p:nvSpPr>
        <p:spPr>
          <a:xfrm>
            <a:off x="7959364" y="4149080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C4DE8B-9981-46BC-BFFB-87325B2C2DCA}"/>
              </a:ext>
            </a:extLst>
          </p:cNvPr>
          <p:cNvSpPr txBox="1"/>
          <p:nvPr/>
        </p:nvSpPr>
        <p:spPr>
          <a:xfrm>
            <a:off x="8013866" y="5949280"/>
            <a:ext cx="237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1098876-969F-4616-AEA5-E84AE593A49C}"/>
              </a:ext>
            </a:extLst>
          </p:cNvPr>
          <p:cNvSpPr txBox="1"/>
          <p:nvPr/>
        </p:nvSpPr>
        <p:spPr>
          <a:xfrm>
            <a:off x="7956158" y="1988840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I’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DF598F4-806C-4A3C-ABCF-FD8330CA5D6C}"/>
              </a:ext>
            </a:extLst>
          </p:cNvPr>
          <p:cNvSpPr txBox="1"/>
          <p:nvPr/>
        </p:nvSpPr>
        <p:spPr>
          <a:xfrm>
            <a:off x="3863752" y="3779748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nAirfoil</a:t>
            </a:r>
            <a:endParaRPr lang="en-US" sz="16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37BD673-5798-4D80-B5A6-0F9BC4C4AE0C}"/>
              </a:ext>
            </a:extLst>
          </p:cNvPr>
          <p:cNvSpPr txBox="1"/>
          <p:nvPr/>
        </p:nvSpPr>
        <p:spPr>
          <a:xfrm>
            <a:off x="1405488" y="3789040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nInlet</a:t>
            </a:r>
            <a:endParaRPr lang="en-US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C95B53-1220-4950-B8BF-202E76619F58}"/>
              </a:ext>
            </a:extLst>
          </p:cNvPr>
          <p:cNvSpPr txBox="1"/>
          <p:nvPr/>
        </p:nvSpPr>
        <p:spPr>
          <a:xfrm>
            <a:off x="5411197" y="3779748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nGap</a:t>
            </a:r>
            <a:endParaRPr lang="en-US" sz="16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79F9493-7212-478F-B642-540A6FAA1FED}"/>
              </a:ext>
            </a:extLst>
          </p:cNvPr>
          <p:cNvSpPr txBox="1"/>
          <p:nvPr/>
        </p:nvSpPr>
        <p:spPr>
          <a:xfrm>
            <a:off x="6478493" y="3779748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nFlap</a:t>
            </a:r>
            <a:endParaRPr lang="en-US" sz="16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2F919D6-2489-4039-A48A-F0B786E9C7E8}"/>
              </a:ext>
            </a:extLst>
          </p:cNvPr>
          <p:cNvSpPr txBox="1"/>
          <p:nvPr/>
        </p:nvSpPr>
        <p:spPr>
          <a:xfrm>
            <a:off x="11212425" y="2915652"/>
            <a:ext cx="625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jMax</a:t>
            </a:r>
            <a:endParaRPr lang="en-US" sz="16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99D97B2-57C7-4359-BACA-871F19191539}"/>
              </a:ext>
            </a:extLst>
          </p:cNvPr>
          <p:cNvSpPr txBox="1"/>
          <p:nvPr/>
        </p:nvSpPr>
        <p:spPr>
          <a:xfrm>
            <a:off x="7501803" y="3789040"/>
            <a:ext cx="821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nWake</a:t>
            </a:r>
            <a:endParaRPr lang="en-US" sz="16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E4A57F-0789-4F44-9420-C5B6CD957C05}"/>
              </a:ext>
            </a:extLst>
          </p:cNvPr>
          <p:cNvSpPr txBox="1"/>
          <p:nvPr/>
        </p:nvSpPr>
        <p:spPr>
          <a:xfrm>
            <a:off x="9552384" y="378904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nOutflow</a:t>
            </a:r>
            <a:endParaRPr 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3AE9D2D-C5D1-4F91-B2E1-D04C2E5519F0}"/>
              </a:ext>
            </a:extLst>
          </p:cNvPr>
          <p:cNvSpPr txBox="1"/>
          <p:nvPr/>
        </p:nvSpPr>
        <p:spPr>
          <a:xfrm>
            <a:off x="5813428" y="1628800"/>
            <a:ext cx="625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iMax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A6A63-D8C8-4AD9-9D55-4999D21C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H-Grid Computational Domain</a:t>
            </a:r>
          </a:p>
        </p:txBody>
      </p:sp>
    </p:spTree>
    <p:extLst>
      <p:ext uri="{BB962C8B-B14F-4D97-AF65-F5344CB8AC3E}">
        <p14:creationId xmlns:p14="http://schemas.microsoft.com/office/powerpoint/2010/main" val="3276523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0DFE-FCB3-4B7E-A78A-8FAF0FA4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C-Grid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E6555-97BD-43CE-B230-1E06AFE90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30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D5BBC10-EC94-4513-8259-E68D0A7D6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9" y="781832"/>
            <a:ext cx="10212861" cy="4971854"/>
          </a:xfrm>
        </p:spPr>
      </p:pic>
    </p:spTree>
    <p:extLst>
      <p:ext uri="{BB962C8B-B14F-4D97-AF65-F5344CB8AC3E}">
        <p14:creationId xmlns:p14="http://schemas.microsoft.com/office/powerpoint/2010/main" val="1036739766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LightSeedRightStep">
      <a:dk1>
        <a:srgbClr val="000000"/>
      </a:dk1>
      <a:lt1>
        <a:srgbClr val="FFFFFF"/>
      </a:lt1>
      <a:dk2>
        <a:srgbClr val="412428"/>
      </a:dk2>
      <a:lt2>
        <a:srgbClr val="E2E8E7"/>
      </a:lt2>
      <a:accent1>
        <a:srgbClr val="C6969D"/>
      </a:accent1>
      <a:accent2>
        <a:srgbClr val="BA8F7F"/>
      </a:accent2>
      <a:accent3>
        <a:srgbClr val="B0A282"/>
      </a:accent3>
      <a:accent4>
        <a:srgbClr val="A2A873"/>
      </a:accent4>
      <a:accent5>
        <a:srgbClr val="94AA81"/>
      </a:accent5>
      <a:accent6>
        <a:srgbClr val="7BAF78"/>
      </a:accent6>
      <a:hlink>
        <a:srgbClr val="568E86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263</Words>
  <Application>Microsoft Office PowerPoint</Application>
  <PresentationFormat>Widescreen</PresentationFormat>
  <Paragraphs>133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Avenir Next LT Pro</vt:lpstr>
      <vt:lpstr>AvenirNext LT Pro Medium</vt:lpstr>
      <vt:lpstr>BlockprintVTI</vt:lpstr>
      <vt:lpstr>Computational Fluid Dynamics II H-Grid and C-Grid Grid Generation</vt:lpstr>
      <vt:lpstr>PowerPoint Presentation</vt:lpstr>
      <vt:lpstr>PowerPoint Presentation</vt:lpstr>
      <vt:lpstr>C-Grid Physical Domain</vt:lpstr>
      <vt:lpstr>C-Grid Computational Domain</vt:lpstr>
      <vt:lpstr>H-Grid Physical Domain</vt:lpstr>
      <vt:lpstr>H-Grid Computational Domain</vt:lpstr>
      <vt:lpstr>C-Grid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H-Grid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Fluid Dynamics II H-Grid and C-Grid Grid Generation</dc:title>
  <dc:creator>Muhammad Nauval Hamzah</dc:creator>
  <cp:lastModifiedBy>pf29za1g .</cp:lastModifiedBy>
  <cp:revision>16</cp:revision>
  <dcterms:created xsi:type="dcterms:W3CDTF">2021-02-21T12:59:54Z</dcterms:created>
  <dcterms:modified xsi:type="dcterms:W3CDTF">2021-03-08T02:22:05Z</dcterms:modified>
</cp:coreProperties>
</file>